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Helios Extended Bold" charset="1" panose="02000805050000020004"/>
      <p:regular r:id="rId22"/>
    </p:embeddedFont>
    <p:embeddedFont>
      <p:font typeface="Lato" charset="1" panose="020F0502020204030203"/>
      <p:regular r:id="rId23"/>
    </p:embeddedFont>
    <p:embeddedFont>
      <p:font typeface="Heebo Bold" charset="1" panose="000008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9hhzsOkA.mp4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VAG9hhzsOkA.mp4" Type="http://schemas.openxmlformats.org/officeDocument/2006/relationships/video"/><Relationship Id="rId4" Target="../media/VAG9hhzsOkA.mp4" Type="http://schemas.microsoft.com/office/2007/relationships/media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embeddings/oleObject1.bin" Type="http://schemas.openxmlformats.org/officeDocument/2006/relationships/oleObjec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44078" y="1326430"/>
            <a:ext cx="21203378" cy="7634140"/>
            <a:chOff x="0" y="0"/>
            <a:chExt cx="1128752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52" cy="406400"/>
            </a:xfrm>
            <a:custGeom>
              <a:avLst/>
              <a:gdLst/>
              <a:ahLst/>
              <a:cxnLst/>
              <a:rect r="r" b="b" t="t" l="l"/>
              <a:pathLst>
                <a:path h="406400" w="1128752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958126" y="3659446"/>
            <a:ext cx="12371749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FPGA BASED:</a:t>
            </a:r>
          </a:p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FIR FILTER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645940" y="5816438"/>
            <a:ext cx="6996120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</a:pPr>
            <a:r>
              <a:rPr lang="en-US" b="true" sz="3000" spc="15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KELOMPOK 5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97475" y="6382755"/>
            <a:ext cx="8693050" cy="1378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9"/>
              </a:lnSpc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MUHAMMAD IRFAN ZIDNY / 1102223172 </a:t>
            </a:r>
          </a:p>
          <a:p>
            <a:pPr algn="ctr">
              <a:lnSpc>
                <a:spcPts val="3679"/>
              </a:lnSpc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MOH ELDIVO ALSYAWAL OTOLUWA / 1102223205 </a:t>
            </a:r>
          </a:p>
          <a:p>
            <a:pPr algn="ctr" marL="0" indent="0" lvl="0">
              <a:lnSpc>
                <a:spcPts val="3679"/>
              </a:lnSpc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FARHAN RUSYDAN ARIEF / 1102223164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6124" y="0"/>
            <a:ext cx="13352049" cy="7634140"/>
            <a:chOff x="0" y="0"/>
            <a:chExt cx="71079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790" cy="406400"/>
            </a:xfrm>
            <a:custGeom>
              <a:avLst/>
              <a:gdLst/>
              <a:ahLst/>
              <a:cxnLst/>
              <a:rect r="r" b="b" t="t" l="l"/>
              <a:pathLst>
                <a:path h="406400" w="710790">
                  <a:moveTo>
                    <a:pt x="507590" y="0"/>
                  </a:moveTo>
                  <a:cubicBezTo>
                    <a:pt x="619815" y="0"/>
                    <a:pt x="710790" y="90976"/>
                    <a:pt x="710790" y="203200"/>
                  </a:cubicBezTo>
                  <a:cubicBezTo>
                    <a:pt x="710790" y="315424"/>
                    <a:pt x="619815" y="406400"/>
                    <a:pt x="50759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1079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333392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175975" y="660941"/>
            <a:ext cx="9588964" cy="9289309"/>
          </a:xfrm>
          <a:custGeom>
            <a:avLst/>
            <a:gdLst/>
            <a:ahLst/>
            <a:cxnLst/>
            <a:rect r="r" b="b" t="t" l="l"/>
            <a:pathLst>
              <a:path h="9289309" w="9588964">
                <a:moveTo>
                  <a:pt x="0" y="0"/>
                </a:moveTo>
                <a:lnTo>
                  <a:pt x="9588965" y="0"/>
                </a:lnTo>
                <a:lnTo>
                  <a:pt x="9588965" y="9289309"/>
                </a:lnTo>
                <a:lnTo>
                  <a:pt x="0" y="92893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29383" y="1106010"/>
            <a:ext cx="7144921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FLOWCHART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4095" y="2134710"/>
            <a:ext cx="8021880" cy="7276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891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Cek Reset ):</a:t>
            </a:r>
          </a:p>
          <a:p>
            <a:pPr algn="l" marL="1209039" indent="-403013" lvl="2">
              <a:lnSpc>
                <a:spcPts val="3891"/>
              </a:lnSpc>
              <a:buFont typeface="Arial"/>
              <a:buChar char="⚬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Jika KEY[0] ditekan, sistem IDLE &amp; data di-reset jadi 10.</a:t>
            </a:r>
          </a:p>
          <a:p>
            <a:pPr algn="l" marL="604519" indent="-302260" lvl="1">
              <a:lnSpc>
                <a:spcPts val="3891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Baca Input:</a:t>
            </a:r>
          </a:p>
          <a:p>
            <a:pPr algn="l" marL="1209039" indent="-403013" lvl="2">
              <a:lnSpc>
                <a:spcPts val="3891"/>
              </a:lnSpc>
              <a:buFont typeface="Arial"/>
              <a:buChar char="⚬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Sistem membaca SW[0] untuk data input baru (Bawah=10, Atas=90).</a:t>
            </a:r>
          </a:p>
          <a:p>
            <a:pPr algn="l" marL="604519" indent="-302260" lvl="1">
              <a:lnSpc>
                <a:spcPts val="3891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</a:t>
            </a: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ontrol FSM:</a:t>
            </a:r>
          </a:p>
          <a:p>
            <a:pPr algn="l" marL="1209039" indent="-403013" lvl="2">
              <a:lnSpc>
                <a:spcPts val="3891"/>
              </a:lnSpc>
              <a:buFont typeface="Arial"/>
              <a:buChar char="⚬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IDLE: Diam menunggu tombol Step.</a:t>
            </a:r>
          </a:p>
          <a:p>
            <a:pPr algn="l" marL="1209039" indent="-403013" lvl="2">
              <a:lnSpc>
                <a:spcPts val="3891"/>
              </a:lnSpc>
              <a:buFont typeface="Arial"/>
              <a:buChar char="⚬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SHIFT: Jika tombol Step ditekan, geser data register 1x, lalu kembali IDLE.</a:t>
            </a:r>
          </a:p>
          <a:p>
            <a:pPr algn="l" marL="604519" indent="-302260" lvl="1">
              <a:lnSpc>
                <a:spcPts val="3891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Output Real-time:</a:t>
            </a:r>
          </a:p>
          <a:p>
            <a:pPr algn="l" marL="1209039" indent="-403013" lvl="2">
              <a:lnSpc>
                <a:spcPts val="3891"/>
              </a:lnSpc>
              <a:buAutoNum type="alphaL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Sistem terus-menerus menghitung rata-rata  dan menampilkannya ke 7-Segment.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6124" y="0"/>
            <a:ext cx="13352049" cy="7634140"/>
            <a:chOff x="0" y="0"/>
            <a:chExt cx="71079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790" cy="406400"/>
            </a:xfrm>
            <a:custGeom>
              <a:avLst/>
              <a:gdLst/>
              <a:ahLst/>
              <a:cxnLst/>
              <a:rect r="r" b="b" t="t" l="l"/>
              <a:pathLst>
                <a:path h="406400" w="710790">
                  <a:moveTo>
                    <a:pt x="507590" y="0"/>
                  </a:moveTo>
                  <a:cubicBezTo>
                    <a:pt x="619815" y="0"/>
                    <a:pt x="710790" y="90976"/>
                    <a:pt x="710790" y="203200"/>
                  </a:cubicBezTo>
                  <a:cubicBezTo>
                    <a:pt x="710790" y="315424"/>
                    <a:pt x="619815" y="406400"/>
                    <a:pt x="50759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1079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333392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pic>
        <p:nvPicPr>
          <p:cNvPr name="Picture 11" id="11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5400000">
            <a:off x="5138042" y="-611412"/>
            <a:ext cx="7208413" cy="12814956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597328" y="1106010"/>
            <a:ext cx="7144921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DEMO ALAT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611975" y="780210"/>
            <a:ext cx="13352049" cy="7634140"/>
            <a:chOff x="0" y="0"/>
            <a:chExt cx="71079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790" cy="406400"/>
            </a:xfrm>
            <a:custGeom>
              <a:avLst/>
              <a:gdLst/>
              <a:ahLst/>
              <a:cxnLst/>
              <a:rect r="r" b="b" t="t" l="l"/>
              <a:pathLst>
                <a:path h="406400" w="710790">
                  <a:moveTo>
                    <a:pt x="507590" y="0"/>
                  </a:moveTo>
                  <a:cubicBezTo>
                    <a:pt x="619815" y="0"/>
                    <a:pt x="710790" y="90976"/>
                    <a:pt x="710790" y="203200"/>
                  </a:cubicBezTo>
                  <a:cubicBezTo>
                    <a:pt x="710790" y="315424"/>
                    <a:pt x="619815" y="406400"/>
                    <a:pt x="50759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1079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333392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2429985"/>
            <a:ext cx="16230600" cy="1866519"/>
          </a:xfrm>
          <a:custGeom>
            <a:avLst/>
            <a:gdLst/>
            <a:ahLst/>
            <a:cxnLst/>
            <a:rect r="r" b="b" t="t" l="l"/>
            <a:pathLst>
              <a:path h="1866519" w="16230600">
                <a:moveTo>
                  <a:pt x="0" y="0"/>
                </a:moveTo>
                <a:lnTo>
                  <a:pt x="16230600" y="0"/>
                </a:lnTo>
                <a:lnTo>
                  <a:pt x="16230600" y="1866519"/>
                </a:lnTo>
                <a:lnTo>
                  <a:pt x="0" y="18665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873098" y="4534629"/>
            <a:ext cx="2386202" cy="3021239"/>
          </a:xfrm>
          <a:custGeom>
            <a:avLst/>
            <a:gdLst/>
            <a:ahLst/>
            <a:cxnLst/>
            <a:rect r="r" b="b" t="t" l="l"/>
            <a:pathLst>
              <a:path h="3021239" w="2386202">
                <a:moveTo>
                  <a:pt x="0" y="0"/>
                </a:moveTo>
                <a:lnTo>
                  <a:pt x="2386202" y="0"/>
                </a:lnTo>
                <a:lnTo>
                  <a:pt x="2386202" y="3021239"/>
                </a:lnTo>
                <a:lnTo>
                  <a:pt x="0" y="30212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3439" t="-45546" r="-87265" b="-46227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4228465"/>
            <a:ext cx="16230600" cy="5029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Hasil Waveform: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Step 1: Output 30 (Mulai naik).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Step 2: Output 50.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Step 3: Output 70.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Step 4: Output 90 (Mencapai target).</a:t>
            </a:r>
          </a:p>
          <a:p>
            <a:pPr algn="just">
              <a:lnSpc>
                <a:spcPts val="4479"/>
              </a:lnSpc>
            </a:pP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Sistem terbukti berfungsi sebagai Low Pass Filter (meredam lonjakan).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FSM berhasil menyinkronkan data (data hanya berubah saat tombol ditekan).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Perhitungan aritmatika (Jumlah &amp; Bagi) akurat 100%.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97328" y="1106010"/>
            <a:ext cx="15661972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ANALISIS WAVEFORM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611975" y="780210"/>
            <a:ext cx="13352049" cy="7634140"/>
            <a:chOff x="0" y="0"/>
            <a:chExt cx="71079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790" cy="406400"/>
            </a:xfrm>
            <a:custGeom>
              <a:avLst/>
              <a:gdLst/>
              <a:ahLst/>
              <a:cxnLst/>
              <a:rect r="r" b="b" t="t" l="l"/>
              <a:pathLst>
                <a:path h="406400" w="710790">
                  <a:moveTo>
                    <a:pt x="507590" y="0"/>
                  </a:moveTo>
                  <a:cubicBezTo>
                    <a:pt x="619815" y="0"/>
                    <a:pt x="710790" y="90976"/>
                    <a:pt x="710790" y="203200"/>
                  </a:cubicBezTo>
                  <a:cubicBezTo>
                    <a:pt x="710790" y="315424"/>
                    <a:pt x="619815" y="406400"/>
                    <a:pt x="50759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1079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333392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03262" y="2191860"/>
            <a:ext cx="17286521" cy="3569002"/>
          </a:xfrm>
          <a:custGeom>
            <a:avLst/>
            <a:gdLst/>
            <a:ahLst/>
            <a:cxnLst/>
            <a:rect r="r" b="b" t="t" l="l"/>
            <a:pathLst>
              <a:path h="3569002" w="17286521">
                <a:moveTo>
                  <a:pt x="0" y="0"/>
                </a:moveTo>
                <a:lnTo>
                  <a:pt x="17286521" y="0"/>
                </a:lnTo>
                <a:lnTo>
                  <a:pt x="17286521" y="3569002"/>
                </a:lnTo>
                <a:lnTo>
                  <a:pt x="0" y="35690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79531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97328" y="1106010"/>
            <a:ext cx="15661972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ANALISIS WAVEFORM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423164" y="5760862"/>
            <a:ext cx="15441673" cy="4065919"/>
          </a:xfrm>
          <a:custGeom>
            <a:avLst/>
            <a:gdLst/>
            <a:ahLst/>
            <a:cxnLst/>
            <a:rect r="r" b="b" t="t" l="l"/>
            <a:pathLst>
              <a:path h="4065919" w="15441673">
                <a:moveTo>
                  <a:pt x="0" y="0"/>
                </a:moveTo>
                <a:lnTo>
                  <a:pt x="15441672" y="0"/>
                </a:lnTo>
                <a:lnTo>
                  <a:pt x="15441672" y="4065919"/>
                </a:lnTo>
                <a:lnTo>
                  <a:pt x="0" y="40659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8963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06418" y="0"/>
            <a:ext cx="13352049" cy="7634140"/>
            <a:chOff x="0" y="0"/>
            <a:chExt cx="71079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790" cy="406400"/>
            </a:xfrm>
            <a:custGeom>
              <a:avLst/>
              <a:gdLst/>
              <a:ahLst/>
              <a:cxnLst/>
              <a:rect r="r" b="b" t="t" l="l"/>
              <a:pathLst>
                <a:path h="406400" w="710790">
                  <a:moveTo>
                    <a:pt x="507590" y="0"/>
                  </a:moveTo>
                  <a:cubicBezTo>
                    <a:pt x="619815" y="0"/>
                    <a:pt x="710790" y="90976"/>
                    <a:pt x="710790" y="203200"/>
                  </a:cubicBezTo>
                  <a:cubicBezTo>
                    <a:pt x="710790" y="315424"/>
                    <a:pt x="619815" y="406400"/>
                    <a:pt x="50759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1079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333392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7328" y="1106010"/>
            <a:ext cx="714492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ANALISIS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0210" y="2785665"/>
            <a:ext cx="16727579" cy="559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Kesesuaian Prinsip: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Hasil pengujian membuktikan sistem bekerja stabil pada nilai 10 (steady state) saat input konstan, sesuai prinsip Moving Average.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Saat input berubah (10 → 90), output meningkat secara linear (10 → 30 → 50 → 70 → 90), memvalidasi fungsi peredaman lonjakan sinyal.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ransisi data yang tidak instan ini membuktikan bahwa Shift Register berfungsi dengan benar dalam menyimpan dan menggeser data historis.</a:t>
            </a:r>
          </a:p>
          <a:p>
            <a:pPr algn="just" marL="604519" indent="-302260" lvl="1">
              <a:lnSpc>
                <a:spcPts val="4479"/>
              </a:lnSpc>
              <a:buFont typeface="Arial"/>
              <a:buChar char="•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Kesimpulan: </a:t>
            </a: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Seluruh</a:t>
            </a: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logika pergeseran data dan perhitungan rata-rata terverifikasi berjalan sinkron dan akurat sesuai desain Filter FIR.</a:t>
            </a:r>
          </a:p>
          <a:p>
            <a:pPr algn="just" marL="0" indent="0" lvl="0">
              <a:lnSpc>
                <a:spcPts val="4479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06418" y="0"/>
            <a:ext cx="13352049" cy="7634140"/>
            <a:chOff x="0" y="0"/>
            <a:chExt cx="71079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790" cy="406400"/>
            </a:xfrm>
            <a:custGeom>
              <a:avLst/>
              <a:gdLst/>
              <a:ahLst/>
              <a:cxnLst/>
              <a:rect r="r" b="b" t="t" l="l"/>
              <a:pathLst>
                <a:path h="406400" w="710790">
                  <a:moveTo>
                    <a:pt x="507590" y="0"/>
                  </a:moveTo>
                  <a:cubicBezTo>
                    <a:pt x="619815" y="0"/>
                    <a:pt x="710790" y="90976"/>
                    <a:pt x="710790" y="203200"/>
                  </a:cubicBezTo>
                  <a:cubicBezTo>
                    <a:pt x="710790" y="315424"/>
                    <a:pt x="619815" y="406400"/>
                    <a:pt x="50759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1079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333392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97328" y="1106010"/>
            <a:ext cx="11204071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PEMBAGIAN KERJA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51318" y="3095743"/>
            <a:ext cx="15656472" cy="4806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3999" spc="3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MUHAMMAD IRFAN ZIDNY - 35% (Kodingan, test hardware, laporan)</a:t>
            </a:r>
          </a:p>
          <a:p>
            <a:pPr algn="l">
              <a:lnSpc>
                <a:spcPts val="6399"/>
              </a:lnSpc>
            </a:pPr>
            <a:r>
              <a:rPr lang="en-US" sz="3999" spc="3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MOH ELDIVO ALSYAWAL OTOLUWA - 35% (Laporan, kodingan, test hardware)</a:t>
            </a:r>
          </a:p>
          <a:p>
            <a:pPr algn="l" marL="0" indent="0" lvl="0">
              <a:lnSpc>
                <a:spcPts val="6399"/>
              </a:lnSpc>
            </a:pPr>
            <a:r>
              <a:rPr lang="en-US" sz="3999" spc="3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FARHAN RUSYDAN ARIEF - 30% (PPT, video demonstrasi, test hardware)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44078" y="1326430"/>
            <a:ext cx="21203378" cy="7634140"/>
            <a:chOff x="0" y="0"/>
            <a:chExt cx="1128752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52" cy="406400"/>
            </a:xfrm>
            <a:custGeom>
              <a:avLst/>
              <a:gdLst/>
              <a:ahLst/>
              <a:cxnLst/>
              <a:rect r="r" b="b" t="t" l="l"/>
              <a:pathLst>
                <a:path h="406400" w="1128752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958126" y="3970422"/>
            <a:ext cx="12371749" cy="2060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238"/>
              </a:lnSpc>
            </a:pPr>
            <a:r>
              <a:rPr lang="en-US" b="true" sz="11598" spc="579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THANK YOU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82226" y="945354"/>
            <a:ext cx="14523548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DAFTAR ISI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882226" y="2129873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630356" y="2129873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82226" y="3966162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630356" y="3966162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82226" y="5805615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30356" y="5805615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07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82226" y="3275345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DESKRIPSI UMUM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630356" y="3275345"/>
            <a:ext cx="4775418" cy="789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BLOCK DIAGRAM, FSM DAN FLOWCHART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82226" y="5111634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FUNGSI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630356" y="5111634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DEMO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82226" y="6951087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FITUR DAN SPESIFIKASI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630356" y="6951087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BAGI TUGAS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82226" y="7645068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82226" y="8790540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CARA PENGGUNAAN</a:t>
            </a:r>
          </a:p>
        </p:txBody>
      </p:sp>
      <p:sp>
        <p:nvSpPr>
          <p:cNvPr name="AutoShape 17" id="17"/>
          <p:cNvSpPr/>
          <p:nvPr/>
        </p:nvSpPr>
        <p:spPr>
          <a:xfrm>
            <a:off x="9144000" y="5967540"/>
            <a:ext cx="28575" cy="4319460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18" id="18"/>
          <p:cNvGrpSpPr/>
          <p:nvPr/>
        </p:nvGrpSpPr>
        <p:grpSpPr>
          <a:xfrm rot="0">
            <a:off x="17259300" y="9258300"/>
            <a:ext cx="248490" cy="24849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0"/>
            <a:ext cx="7141841" cy="10287000"/>
            <a:chOff x="0" y="0"/>
            <a:chExt cx="110645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645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06458">
                  <a:moveTo>
                    <a:pt x="0" y="0"/>
                  </a:moveTo>
                  <a:lnTo>
                    <a:pt x="1106458" y="0"/>
                  </a:lnTo>
                  <a:lnTo>
                    <a:pt x="110645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86698" t="0" r="-6937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590063" y="866775"/>
            <a:ext cx="8693050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DESKRIPSI UMUM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90063" y="3099171"/>
            <a:ext cx="8693050" cy="6026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8" indent="-269874" lvl="1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Implementasi perangkat keras Filter FIR 4-Tap menggunakan FPGA (Altera Cyclone V).</a:t>
            </a:r>
          </a:p>
          <a:p>
            <a:pPr algn="just" marL="539748" indent="-269874" lvl="1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Menggunakan algoritma Moving Average untuk meredam noise atau lonjakan data.</a:t>
            </a:r>
          </a:p>
          <a:p>
            <a:pPr algn="just">
              <a:lnSpc>
                <a:spcPts val="3999"/>
              </a:lnSpc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Konsep Utama:</a:t>
            </a:r>
          </a:p>
          <a:p>
            <a:pPr algn="just" marL="539748" indent="-269874" lvl="1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Sistem tidak berjalan otomatis penuh, melainkan dikontrol oleh Finite State Machine (FSM).</a:t>
            </a:r>
          </a:p>
          <a:p>
            <a:pPr algn="just" marL="539748" indent="-269874" lvl="1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FSM mengatur kapan data diambil (sampling) dan digeser (shifting) berdasarkan input tombol manual.</a:t>
            </a:r>
          </a:p>
          <a:p>
            <a:pPr algn="just" marL="0" indent="0" lvl="0">
              <a:lnSpc>
                <a:spcPts val="3999"/>
              </a:lnSpc>
            </a:pPr>
          </a:p>
        </p:txBody>
      </p:sp>
      <p:sp>
        <p:nvSpPr>
          <p:cNvPr name="AutoShape 6" id="6"/>
          <p:cNvSpPr/>
          <p:nvPr/>
        </p:nvSpPr>
        <p:spPr>
          <a:xfrm>
            <a:off x="550043" y="0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7010810" y="92583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9470" y="1353860"/>
            <a:ext cx="1552906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FUNGSI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374" y="3531523"/>
            <a:ext cx="4775418" cy="141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56291" y="3531523"/>
            <a:ext cx="4775418" cy="141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374" y="4952956"/>
            <a:ext cx="4775418" cy="2492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99"/>
              </a:lnSpc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Penyaringan Sinyal: Meredam perubahan data drastis (noise) menggunakan algoritma Moving Average.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56291" y="4952956"/>
            <a:ext cx="4775418" cy="2492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99"/>
              </a:lnSpc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Kontrol Sekuensial: Mendemonstrasikan penggunaan State Machine untuk mengatur timing proses digital.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484209" y="4952956"/>
            <a:ext cx="4775418" cy="2492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99"/>
              </a:lnSpc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Visualisasi Data: Menampilkan hasil filter secara real-time ke 7-Segment Display dalam format desimal.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483882" y="3531523"/>
            <a:ext cx="4775418" cy="141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03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124528"/>
            <a:ext cx="18288000" cy="8162472"/>
            <a:chOff x="0" y="0"/>
            <a:chExt cx="4816593" cy="21497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149787"/>
            </a:xfrm>
            <a:custGeom>
              <a:avLst/>
              <a:gdLst/>
              <a:ahLst/>
              <a:cxnLst/>
              <a:rect r="r" b="b" t="t" l="l"/>
              <a:pathLst>
                <a:path h="214978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149787"/>
                  </a:lnTo>
                  <a:lnTo>
                    <a:pt x="0" y="214978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21974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3734296"/>
            <a:ext cx="15432974" cy="3907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5" indent="-421003" lvl="1">
              <a:lnSpc>
                <a:spcPts val="6239"/>
              </a:lnSpc>
              <a:buAutoNum type="arabicPeriod" startAt="1"/>
            </a:pPr>
            <a:r>
              <a:rPr lang="en-US" sz="3899" spc="38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4-Tap Moving Average Algorithm</a:t>
            </a:r>
          </a:p>
          <a:p>
            <a:pPr algn="l" marL="842005" indent="-421003" lvl="1">
              <a:lnSpc>
                <a:spcPts val="6239"/>
              </a:lnSpc>
              <a:buAutoNum type="arabicPeriod" startAt="1"/>
            </a:pPr>
            <a:r>
              <a:rPr lang="en-US" sz="3899" spc="38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Eksekusi sekuensial per step</a:t>
            </a:r>
          </a:p>
          <a:p>
            <a:pPr algn="l" marL="842005" indent="-421003" lvl="1">
              <a:lnSpc>
                <a:spcPts val="6239"/>
              </a:lnSpc>
              <a:buAutoNum type="arabicPeriod" startAt="1"/>
            </a:pPr>
            <a:r>
              <a:rPr lang="en-US" sz="3899" spc="38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Visualisasi 7-Segment</a:t>
            </a:r>
          </a:p>
          <a:p>
            <a:pPr algn="l" marL="842005" indent="-421003" lvl="1">
              <a:lnSpc>
                <a:spcPts val="6239"/>
              </a:lnSpc>
              <a:buAutoNum type="arabicPeriod" startAt="1"/>
            </a:pPr>
            <a:r>
              <a:rPr lang="en-US" sz="3899" spc="38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Input Signal Stability</a:t>
            </a:r>
          </a:p>
          <a:p>
            <a:pPr algn="l">
              <a:lnSpc>
                <a:spcPts val="6239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583287" y="9258300"/>
            <a:ext cx="248490" cy="24849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456224" y="789698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831776" y="866775"/>
            <a:ext cx="7144921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FITUR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886696"/>
            <a:ext cx="18288000" cy="6400304"/>
            <a:chOff x="0" y="0"/>
            <a:chExt cx="4816593" cy="16856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685677"/>
            </a:xfrm>
            <a:custGeom>
              <a:avLst/>
              <a:gdLst/>
              <a:ahLst/>
              <a:cxnLst/>
              <a:rect r="r" b="b" t="t" l="l"/>
              <a:pathLst>
                <a:path h="168567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685677"/>
                  </a:lnTo>
                  <a:lnTo>
                    <a:pt x="0" y="1685677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1733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427513" y="2028802"/>
            <a:ext cx="15432974" cy="7839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6" indent="-302258" lvl="1">
              <a:lnSpc>
                <a:spcPts val="4479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Controller: Finite State Machine (2-State: IDLE, SHIFT). </a:t>
            </a:r>
          </a:p>
          <a:p>
            <a:pPr algn="l" marL="604516" indent="-302258" lvl="1">
              <a:lnSpc>
                <a:spcPts val="4479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Arsitektur Data: Input 8-bit, Akumulator 10-bit (mencegah overflow), Output 8-bit. </a:t>
            </a:r>
          </a:p>
          <a:p>
            <a:pPr algn="l" marL="604516" indent="-302258" lvl="1">
              <a:lnSpc>
                <a:spcPts val="4479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Metode Filter: 4-Tap Moving Average </a:t>
            </a:r>
          </a:p>
          <a:p>
            <a:pPr algn="l">
              <a:lnSpc>
                <a:spcPts val="4479"/>
              </a:lnSpc>
            </a:pPr>
          </a:p>
          <a:p>
            <a:pPr algn="l">
              <a:lnSpc>
                <a:spcPts val="4479"/>
              </a:lnSpc>
            </a:pPr>
          </a:p>
          <a:p>
            <a:pPr algn="l">
              <a:lnSpc>
                <a:spcPts val="4479"/>
              </a:lnSpc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Input: </a:t>
            </a:r>
          </a:p>
          <a:p>
            <a:pPr algn="l" marL="604516" indent="-302258" lvl="1">
              <a:lnSpc>
                <a:spcPts val="4479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KEY[0]: Reset Asinkron (Active Low). </a:t>
            </a:r>
          </a:p>
          <a:p>
            <a:pPr algn="l" marL="604516" indent="-302258" lvl="1">
              <a:lnSpc>
                <a:spcPts val="4479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KEY[1]: Step Trigger (Active Low) dengan Edge Detection. </a:t>
            </a:r>
          </a:p>
          <a:p>
            <a:pPr algn="l" marL="604516" indent="-302258" lvl="1">
              <a:lnSpc>
                <a:spcPts val="4479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SW[0]: Selector Input Data (10 atau 90). </a:t>
            </a:r>
          </a:p>
          <a:p>
            <a:pPr algn="l">
              <a:lnSpc>
                <a:spcPts val="4479"/>
              </a:lnSpc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Output:  </a:t>
            </a:r>
          </a:p>
          <a:p>
            <a:pPr algn="l" marL="604516" indent="-302258" lvl="1">
              <a:lnSpc>
                <a:spcPts val="4479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7-Segment (Nilai Filter) </a:t>
            </a:r>
          </a:p>
          <a:p>
            <a:pPr algn="l" marL="604516" indent="-302258" lvl="1">
              <a:lnSpc>
                <a:spcPts val="4479"/>
              </a:lnSpc>
              <a:buAutoNum type="arabicPeriod" startAt="1"/>
            </a:pPr>
            <a:r>
              <a:rPr lang="en-US" sz="2799" spc="27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LEDR[9] (State Indicator). </a:t>
            </a:r>
          </a:p>
          <a:p>
            <a:pPr algn="l">
              <a:lnSpc>
                <a:spcPts val="4479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583287" y="9258300"/>
            <a:ext cx="248490" cy="24849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456224" y="789698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831776" y="866775"/>
            <a:ext cx="714492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SPESIFIKASI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614092" y="4025371"/>
            <a:ext cx="5059816" cy="223625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056659" y="1857904"/>
            <a:ext cx="11630535" cy="7874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74"/>
              </a:lnSpc>
              <a:buAutoNum type="arabicPeriod" startAt="1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Sistem diaktifkan dengan memberikan catu daya pada board FPGA dan mengunggah program. </a:t>
            </a:r>
          </a:p>
          <a:p>
            <a:pPr algn="l" marL="539749" indent="-269875" lvl="1">
              <a:lnSpc>
                <a:spcPts val="3474"/>
              </a:lnSpc>
              <a:buAutoNum type="arabicPeriod" startAt="1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Sistem diinisialisasi dengan menekan tombol Reset (KEY 0) untuk mengembalikan data ke nilai awal. </a:t>
            </a:r>
          </a:p>
          <a:p>
            <a:pPr algn="l" marL="539749" indent="-269875" lvl="1">
              <a:lnSpc>
                <a:spcPts val="3474"/>
              </a:lnSpc>
              <a:buAutoNum type="arabicPeriod" startAt="1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Pengguna memilih nilai input target (10 atau 90) dengan menggeser Switch (SW 0). </a:t>
            </a:r>
          </a:p>
          <a:p>
            <a:pPr algn="l" marL="539749" indent="-269875" lvl="1">
              <a:lnSpc>
                <a:spcPts val="3474"/>
              </a:lnSpc>
              <a:buAutoNum type="arabicPeriod" startAt="1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LED data (LEDR 0-7) menyala menampilkan biner dari input yang dipilih pengguna. </a:t>
            </a:r>
          </a:p>
          <a:p>
            <a:pPr algn="l" marL="539749" indent="-269875" lvl="1">
              <a:lnSpc>
                <a:spcPts val="3474"/>
              </a:lnSpc>
              <a:buAutoNum type="arabicPeriod" startAt="1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Tombol Step (KEY 1) ditekan untuk memicu FSM mengambil satu sampel data baru. </a:t>
            </a:r>
          </a:p>
          <a:p>
            <a:pPr algn="l" marL="539749" indent="-269875" lvl="1">
              <a:lnSpc>
                <a:spcPts val="3474"/>
              </a:lnSpc>
              <a:buAutoNum type="arabicPeriod" startAt="1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LED indikator (LEDR 9) menyala saat tombol Step ditekan sebagai tanda respons sistem. </a:t>
            </a:r>
          </a:p>
          <a:p>
            <a:pPr algn="l" marL="539749" indent="-269875" lvl="1">
              <a:lnSpc>
                <a:spcPts val="3474"/>
              </a:lnSpc>
              <a:buAutoNum type="arabicPeriod" startAt="1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7-segment display menampilkan hasil perhitungan rata-rata filter dalam angka desimal. </a:t>
            </a:r>
          </a:p>
          <a:p>
            <a:pPr algn="l" marL="539749" indent="-269875" lvl="1">
              <a:lnSpc>
                <a:spcPts val="3474"/>
              </a:lnSpc>
              <a:buAutoNum type="arabicPeriod" startAt="1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Setiap kali tombol Step ditekan, angka pada 7-segment akan berubah perlahan mendekati nilai input. </a:t>
            </a:r>
          </a:p>
          <a:p>
            <a:pPr algn="l" marL="539749" indent="-269875" lvl="1">
              <a:lnSpc>
                <a:spcPts val="3474"/>
              </a:lnSpc>
              <a:buAutoNum type="arabicPeriod" startAt="1"/>
            </a:pPr>
            <a:r>
              <a:rPr lang="en-US" sz="2499" spc="24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Proses penekanan tombol dilakukan berulang kali hingga output mencapai nilai stabil (steady state).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40570" y="1361655"/>
            <a:ext cx="6016090" cy="8703204"/>
          </a:xfrm>
          <a:custGeom>
            <a:avLst/>
            <a:gdLst/>
            <a:ahLst/>
            <a:cxnLst/>
            <a:rect r="r" b="b" t="t" l="l"/>
            <a:pathLst>
              <a:path h="8703204" w="6016090">
                <a:moveTo>
                  <a:pt x="0" y="0"/>
                </a:moveTo>
                <a:lnTo>
                  <a:pt x="6016089" y="0"/>
                </a:lnTo>
                <a:lnTo>
                  <a:pt x="6016089" y="8703204"/>
                </a:lnTo>
                <a:lnTo>
                  <a:pt x="0" y="8703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216554" y="742530"/>
            <a:ext cx="1242313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CARA PENGGUNAAN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6124" y="0"/>
            <a:ext cx="13352049" cy="7634140"/>
            <a:chOff x="0" y="0"/>
            <a:chExt cx="71079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790" cy="406400"/>
            </a:xfrm>
            <a:custGeom>
              <a:avLst/>
              <a:gdLst/>
              <a:ahLst/>
              <a:cxnLst/>
              <a:rect r="r" b="b" t="t" l="l"/>
              <a:pathLst>
                <a:path h="406400" w="710790">
                  <a:moveTo>
                    <a:pt x="507590" y="0"/>
                  </a:moveTo>
                  <a:cubicBezTo>
                    <a:pt x="619815" y="0"/>
                    <a:pt x="710790" y="90976"/>
                    <a:pt x="710790" y="203200"/>
                  </a:cubicBezTo>
                  <a:cubicBezTo>
                    <a:pt x="710790" y="315424"/>
                    <a:pt x="619815" y="406400"/>
                    <a:pt x="50759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1079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333392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7888780" y="508340"/>
            <a:ext cx="9619010" cy="9270320"/>
          </a:xfrm>
          <a:custGeom>
            <a:avLst/>
            <a:gdLst/>
            <a:ahLst/>
            <a:cxnLst/>
            <a:rect r="r" b="b" t="t" l="l"/>
            <a:pathLst>
              <a:path h="9270320" w="9619010">
                <a:moveTo>
                  <a:pt x="0" y="0"/>
                </a:moveTo>
                <a:lnTo>
                  <a:pt x="9619010" y="0"/>
                </a:lnTo>
                <a:lnTo>
                  <a:pt x="9619010" y="9270320"/>
                </a:lnTo>
                <a:lnTo>
                  <a:pt x="0" y="9270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29383" y="1106010"/>
            <a:ext cx="7144921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BLOK</a:t>
            </a:r>
          </a:p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DIAGRAM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29383" y="4732417"/>
            <a:ext cx="9688253" cy="4335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8" indent="-334644" lvl="1">
              <a:lnSpc>
                <a:spcPts val="4308"/>
              </a:lnSpc>
              <a:buAutoNum type="arabicPeriod" startAt="1"/>
            </a:pPr>
            <a:r>
              <a:rPr lang="en-US" sz="3099" spc="30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Input: Tombol (KEY) dan Switch (SW).</a:t>
            </a:r>
          </a:p>
          <a:p>
            <a:pPr algn="l" marL="669288" indent="-334644" lvl="1">
              <a:lnSpc>
                <a:spcPts val="4308"/>
              </a:lnSpc>
              <a:buAutoNum type="arabicPeriod" startAt="1"/>
            </a:pPr>
            <a:r>
              <a:rPr lang="en-US" sz="3099" spc="30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Processing:</a:t>
            </a:r>
          </a:p>
          <a:p>
            <a:pPr algn="l" marL="1338576" indent="-446192" lvl="2">
              <a:lnSpc>
                <a:spcPts val="4308"/>
              </a:lnSpc>
              <a:buAutoNum type="alphaLcPeriod" startAt="1"/>
            </a:pPr>
            <a:r>
              <a:rPr lang="en-US" sz="3099" spc="30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Control Unit: FSM &amp; Edge Detection (Otak sistem).</a:t>
            </a:r>
          </a:p>
          <a:p>
            <a:pPr algn="l" marL="1338576" indent="-446192" lvl="2">
              <a:lnSpc>
                <a:spcPts val="4308"/>
              </a:lnSpc>
              <a:buAutoNum type="alphaLcPeriod" startAt="1"/>
            </a:pPr>
            <a:r>
              <a:rPr lang="en-US" sz="3099" spc="30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Datapath: Shift Register, Adder, Divider (Penyimpan &amp; Penghitung).</a:t>
            </a:r>
          </a:p>
          <a:p>
            <a:pPr algn="l" marL="669288" indent="-334644" lvl="1">
              <a:lnSpc>
                <a:spcPts val="4308"/>
              </a:lnSpc>
              <a:buAutoNum type="arabicPeriod" startAt="1"/>
            </a:pPr>
            <a:r>
              <a:rPr lang="en-US" sz="3099" spc="30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Output: Konversi ke 7-Segment (Desimal) dan LED.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6124" y="0"/>
            <a:ext cx="13352049" cy="7634140"/>
            <a:chOff x="0" y="0"/>
            <a:chExt cx="71079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790" cy="406400"/>
            </a:xfrm>
            <a:custGeom>
              <a:avLst/>
              <a:gdLst/>
              <a:ahLst/>
              <a:cxnLst/>
              <a:rect r="r" b="b" t="t" l="l"/>
              <a:pathLst>
                <a:path h="406400" w="710790">
                  <a:moveTo>
                    <a:pt x="507590" y="0"/>
                  </a:moveTo>
                  <a:cubicBezTo>
                    <a:pt x="619815" y="0"/>
                    <a:pt x="710790" y="90976"/>
                    <a:pt x="710790" y="203200"/>
                  </a:cubicBezTo>
                  <a:cubicBezTo>
                    <a:pt x="710790" y="315424"/>
                    <a:pt x="619815" y="406400"/>
                    <a:pt x="50759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1079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333392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950112" y="2182335"/>
            <a:ext cx="9584272" cy="3661915"/>
          </a:xfrm>
          <a:custGeom>
            <a:avLst/>
            <a:gdLst/>
            <a:ahLst/>
            <a:cxnLst/>
            <a:rect r="r" b="b" t="t" l="l"/>
            <a:pathLst>
              <a:path h="3661915" w="9584272">
                <a:moveTo>
                  <a:pt x="0" y="0"/>
                </a:moveTo>
                <a:lnTo>
                  <a:pt x="9584272" y="0"/>
                </a:lnTo>
                <a:lnTo>
                  <a:pt x="9584272" y="3661915"/>
                </a:lnTo>
                <a:lnTo>
                  <a:pt x="0" y="36619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12" id="12"/>
          <p:cNvGraphicFramePr/>
          <p:nvPr/>
        </p:nvGraphicFramePr>
        <p:xfrm>
          <a:off x="2510112" y="5958208"/>
          <a:ext cx="7543800" cy="3143250"/>
        </p:xfrm>
        <a:graphic>
          <a:graphicData uri="http://schemas.openxmlformats.org/presentationml/2006/ole">
            <p:oleObj imgW="9042400" imgH="46482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13" id="13"/>
          <p:cNvSpPr txBox="true"/>
          <p:nvPr/>
        </p:nvSpPr>
        <p:spPr>
          <a:xfrm rot="0">
            <a:off x="1597328" y="1106010"/>
            <a:ext cx="714492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FSM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DAG9dm7wzlY</dc:identifier>
  <dcterms:modified xsi:type="dcterms:W3CDTF">2011-08-01T06:04:30Z</dcterms:modified>
  <cp:revision>1</cp:revision>
  <dc:title>FPGA</dc:title>
</cp:coreProperties>
</file>

<file path=docProps/thumbnail.jpeg>
</file>